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10" r:id="rId2"/>
  </p:sldMasterIdLst>
  <p:sldIdLst>
    <p:sldId id="261" r:id="rId3"/>
    <p:sldId id="258" r:id="rId4"/>
    <p:sldId id="259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3365E-14F9-47D3-BE15-4903D3BC317E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0F9DB-78B5-4350-BB28-2F3796B7BC7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BCA4B-B155-4077-84FF-02A50949AA51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A479A-A758-4864-AB87-766FC6E02CC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57988-C982-45FC-858B-B897922E65EA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F3047-1229-4BC6-8E97-AA44FCFC7C5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686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52199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03378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03262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78042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82274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60755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7117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A25DD-CE1B-4718-8A76-FE9E2F979448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0FCB4-05DB-4BA2-B2F9-491B1DEA9E6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735497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02894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6682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96235-0D5F-4B6B-ACF3-07F970891E77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5D9F1-1565-4138-B88C-F2C430EA5C0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12B1D-3781-4CB6-BDC8-61936EADCF5C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E1B26-AEF5-4894-99F8-CDFF7A762D9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F020F-798C-4A0B-8930-57A581D759D3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0BC32-2550-43DE-A8A1-69309377422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D95C5-118E-4676-A226-8E3E466AF0FC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C88F6-C721-4DA0-9D01-84EF5BDC54D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8466C-306E-4A60-819E-6F10137FD0F6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370D0-A897-4906-87F7-A8BBCB935DA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4FEAE-190C-43A3-8A9D-4C59CF52736E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A3E96-03F0-4268-BB2E-341653D1827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604CC-D6F2-42F9-9819-3277FE834E39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58F7D-51D7-4EFC-AAE0-F6C1727024B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3075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475942-A5FE-4729-99AA-FAADA4266B38}" type="datetimeFigureOut">
              <a:rPr lang="hr-HR"/>
              <a:pPr>
                <a:defRPr/>
              </a:pPr>
              <a:t>10.01.2021.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CD3C9F6-6220-4753-ACFB-BDB65A2B105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5823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7915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 smtClean="0"/>
              <a:t>1.8. DIJAGRAM RELATIVNIH FREKVENCIJA</a:t>
            </a:r>
            <a:endParaRPr lang="hr-HR" altLang="sr-Latn-RS" dirty="0" smtClean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/>
          <a:lstStyle/>
          <a:p>
            <a:r>
              <a:rPr lang="hr-HR" dirty="0"/>
              <a:t>Relativna frekvencija</a:t>
            </a:r>
          </a:p>
        </p:txBody>
      </p:sp>
    </p:spTree>
    <p:extLst>
      <p:ext uri="{BB962C8B-B14F-4D97-AF65-F5344CB8AC3E}">
        <p14:creationId xmlns:p14="http://schemas.microsoft.com/office/powerpoint/2010/main" val="224678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aobljeni pravokutnik 22"/>
          <p:cNvSpPr/>
          <p:nvPr/>
        </p:nvSpPr>
        <p:spPr>
          <a:xfrm>
            <a:off x="203200" y="5407025"/>
            <a:ext cx="8737600" cy="1117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4" name="Tablica 13"/>
          <p:cNvGraphicFramePr>
            <a:graphicFrameLocks noGrp="1"/>
          </p:cNvGraphicFramePr>
          <p:nvPr/>
        </p:nvGraphicFramePr>
        <p:xfrm>
          <a:off x="1755775" y="1673225"/>
          <a:ext cx="7106886" cy="905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4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05934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49" name="TekstniOkvir 1"/>
          <p:cNvSpPr txBox="1">
            <a:spLocks noChangeArrowheads="1"/>
          </p:cNvSpPr>
          <p:nvPr/>
        </p:nvSpPr>
        <p:spPr bwMode="auto">
          <a:xfrm>
            <a:off x="169863" y="236538"/>
            <a:ext cx="8499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Matko je zapisivao rezultate bacanja igraće kocke i napravio tablicu frekvencija: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/>
        </p:nvGraphicFramePr>
        <p:xfrm>
          <a:off x="1755775" y="933450"/>
          <a:ext cx="7100712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3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3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4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4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4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12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15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12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355600" y="5610225"/>
            <a:ext cx="843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b="1">
                <a:solidFill>
                  <a:srgbClr val="FF0000"/>
                </a:solidFill>
              </a:rPr>
              <a:t>Relativna frekvencija </a:t>
            </a:r>
            <a:r>
              <a:rPr lang="hr-HR"/>
              <a:t>je omjer frekvencije pojedine vrijednosti obilježja prema ukupnom zbroju svih promatranih frekvencija obilježja.</a:t>
            </a:r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293688" y="1897063"/>
            <a:ext cx="15351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1600" b="1">
                <a:solidFill>
                  <a:srgbClr val="FF0000"/>
                </a:solidFill>
              </a:rPr>
              <a:t>relativna frekvencija</a:t>
            </a:r>
          </a:p>
        </p:txBody>
      </p:sp>
      <p:sp>
        <p:nvSpPr>
          <p:cNvPr id="7" name="Pravokutnik 6"/>
          <p:cNvSpPr>
            <a:spLocks noChangeArrowheads="1"/>
          </p:cNvSpPr>
          <p:nvPr/>
        </p:nvSpPr>
        <p:spPr bwMode="auto">
          <a:xfrm>
            <a:off x="174625" y="4359275"/>
            <a:ext cx="78628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Zbroj svih promatranih frekvencija: 12 + 15 + 12 + 6 + 6 + 9 = </a:t>
            </a:r>
            <a:r>
              <a:rPr lang="hr-HR">
                <a:solidFill>
                  <a:srgbClr val="FF0000"/>
                </a:solidFill>
              </a:rPr>
              <a:t>60</a:t>
            </a: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920875" y="1833563"/>
          <a:ext cx="88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888840" imgH="571320" progId="Equation.DSMT4">
                  <p:embed/>
                </p:oleObj>
              </mc:Choice>
              <mc:Fallback>
                <p:oleObj name="Equation" r:id="rId3" imgW="8888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1833563"/>
                        <a:ext cx="889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3071813" y="1833563"/>
          <a:ext cx="101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1015920" imgH="571320" progId="Equation.DSMT4">
                  <p:embed/>
                </p:oleObj>
              </mc:Choice>
              <mc:Fallback>
                <p:oleObj name="Equation" r:id="rId5" imgW="101592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833563"/>
                        <a:ext cx="1016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349750" y="1833563"/>
          <a:ext cx="88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7" imgW="888840" imgH="571320" progId="Equation.DSMT4">
                  <p:embed/>
                </p:oleObj>
              </mc:Choice>
              <mc:Fallback>
                <p:oleObj name="Equation" r:id="rId7" imgW="88884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1833563"/>
                        <a:ext cx="889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500688" y="1833563"/>
          <a:ext cx="86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9" imgW="863280" imgH="571320" progId="Equation.DSMT4">
                  <p:embed/>
                </p:oleObj>
              </mc:Choice>
              <mc:Fallback>
                <p:oleObj name="Equation" r:id="rId9" imgW="86328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8" y="1833563"/>
                        <a:ext cx="863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6627813" y="1833563"/>
          <a:ext cx="86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1" imgW="863280" imgH="571320" progId="Equation.DSMT4">
                  <p:embed/>
                </p:oleObj>
              </mc:Choice>
              <mc:Fallback>
                <p:oleObj name="Equation" r:id="rId11" imgW="86328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813" y="1833563"/>
                        <a:ext cx="863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7753350" y="1833563"/>
          <a:ext cx="101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3" imgW="1015920" imgH="571320" progId="Equation.DSMT4">
                  <p:embed/>
                </p:oleObj>
              </mc:Choice>
              <mc:Fallback>
                <p:oleObj name="Equation" r:id="rId13" imgW="101592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1833563"/>
                        <a:ext cx="1016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Tablica 14"/>
          <p:cNvGraphicFramePr>
            <a:graphicFrameLocks noGrp="1"/>
          </p:cNvGraphicFramePr>
          <p:nvPr/>
        </p:nvGraphicFramePr>
        <p:xfrm>
          <a:off x="1749425" y="2581275"/>
          <a:ext cx="7106886" cy="905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4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4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05934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TekstniOkvir 15"/>
          <p:cNvSpPr txBox="1">
            <a:spLocks noChangeArrowheads="1"/>
          </p:cNvSpPr>
          <p:nvPr/>
        </p:nvSpPr>
        <p:spPr bwMode="auto">
          <a:xfrm>
            <a:off x="287338" y="2601913"/>
            <a:ext cx="15351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1600" b="1">
                <a:solidFill>
                  <a:srgbClr val="FF0000"/>
                </a:solidFill>
              </a:rPr>
              <a:t>relativna frekvencija</a:t>
            </a:r>
          </a:p>
          <a:p>
            <a:pPr algn="ctr"/>
            <a:r>
              <a:rPr lang="hr-HR" sz="1600" b="1">
                <a:solidFill>
                  <a:srgbClr val="FF0000"/>
                </a:solidFill>
              </a:rPr>
              <a:t>u postocima</a:t>
            </a:r>
          </a:p>
        </p:txBody>
      </p:sp>
      <p:sp>
        <p:nvSpPr>
          <p:cNvPr id="17" name="TekstniOkvir 16"/>
          <p:cNvSpPr txBox="1">
            <a:spLocks noChangeArrowheads="1"/>
          </p:cNvSpPr>
          <p:nvPr/>
        </p:nvSpPr>
        <p:spPr bwMode="auto">
          <a:xfrm>
            <a:off x="2076450" y="2844800"/>
            <a:ext cx="949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20 %</a:t>
            </a:r>
          </a:p>
        </p:txBody>
      </p:sp>
      <p:sp>
        <p:nvSpPr>
          <p:cNvPr id="18" name="TekstniOkvir 17"/>
          <p:cNvSpPr txBox="1">
            <a:spLocks noChangeArrowheads="1"/>
          </p:cNvSpPr>
          <p:nvPr/>
        </p:nvSpPr>
        <p:spPr bwMode="auto">
          <a:xfrm>
            <a:off x="3211513" y="2844800"/>
            <a:ext cx="947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25 %</a:t>
            </a:r>
          </a:p>
        </p:txBody>
      </p:sp>
      <p:sp>
        <p:nvSpPr>
          <p:cNvPr id="19" name="TekstniOkvir 18"/>
          <p:cNvSpPr txBox="1">
            <a:spLocks noChangeArrowheads="1"/>
          </p:cNvSpPr>
          <p:nvPr/>
        </p:nvSpPr>
        <p:spPr bwMode="auto">
          <a:xfrm>
            <a:off x="4452938" y="2844800"/>
            <a:ext cx="949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20 %</a:t>
            </a:r>
          </a:p>
        </p:txBody>
      </p:sp>
      <p:sp>
        <p:nvSpPr>
          <p:cNvPr id="20" name="TekstniOkvir 19"/>
          <p:cNvSpPr txBox="1">
            <a:spLocks noChangeArrowheads="1"/>
          </p:cNvSpPr>
          <p:nvPr/>
        </p:nvSpPr>
        <p:spPr bwMode="auto">
          <a:xfrm>
            <a:off x="5649913" y="2844800"/>
            <a:ext cx="947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10 %</a:t>
            </a:r>
          </a:p>
        </p:txBody>
      </p:sp>
      <p:sp>
        <p:nvSpPr>
          <p:cNvPr id="21" name="TekstniOkvir 20"/>
          <p:cNvSpPr txBox="1">
            <a:spLocks noChangeArrowheads="1"/>
          </p:cNvSpPr>
          <p:nvPr/>
        </p:nvSpPr>
        <p:spPr bwMode="auto">
          <a:xfrm>
            <a:off x="6800850" y="2844800"/>
            <a:ext cx="949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10 %</a:t>
            </a:r>
          </a:p>
        </p:txBody>
      </p:sp>
      <p:sp>
        <p:nvSpPr>
          <p:cNvPr id="22" name="TekstniOkvir 21"/>
          <p:cNvSpPr txBox="1">
            <a:spLocks noChangeArrowheads="1"/>
          </p:cNvSpPr>
          <p:nvPr/>
        </p:nvSpPr>
        <p:spPr bwMode="auto">
          <a:xfrm>
            <a:off x="7997825" y="2844800"/>
            <a:ext cx="949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15 %</a:t>
            </a:r>
          </a:p>
        </p:txBody>
      </p:sp>
      <p:sp>
        <p:nvSpPr>
          <p:cNvPr id="24" name="TekstniOkvir 23"/>
          <p:cNvSpPr txBox="1">
            <a:spLocks noChangeArrowheads="1"/>
          </p:cNvSpPr>
          <p:nvPr/>
        </p:nvSpPr>
        <p:spPr bwMode="auto">
          <a:xfrm>
            <a:off x="327025" y="869950"/>
            <a:ext cx="13096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1200" b="1"/>
              <a:t>vrijednosti</a:t>
            </a:r>
          </a:p>
          <a:p>
            <a:pPr algn="ctr"/>
            <a:r>
              <a:rPr lang="hr-HR" sz="1200" b="1"/>
              <a:t>obilježja</a:t>
            </a:r>
          </a:p>
        </p:txBody>
      </p:sp>
      <p:sp>
        <p:nvSpPr>
          <p:cNvPr id="25" name="TekstniOkvir 24"/>
          <p:cNvSpPr txBox="1">
            <a:spLocks noChangeArrowheads="1"/>
          </p:cNvSpPr>
          <p:nvPr/>
        </p:nvSpPr>
        <p:spPr bwMode="auto">
          <a:xfrm>
            <a:off x="304800" y="1320800"/>
            <a:ext cx="16367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b="1">
                <a:solidFill>
                  <a:srgbClr val="FF0000"/>
                </a:solidFill>
              </a:rPr>
              <a:t>frekvencija </a:t>
            </a:r>
          </a:p>
        </p:txBody>
      </p:sp>
      <p:sp>
        <p:nvSpPr>
          <p:cNvPr id="26" name="TekstniOkvir 25"/>
          <p:cNvSpPr txBox="1">
            <a:spLocks noChangeArrowheads="1"/>
          </p:cNvSpPr>
          <p:nvPr/>
        </p:nvSpPr>
        <p:spPr bwMode="auto">
          <a:xfrm>
            <a:off x="1919288" y="3679825"/>
            <a:ext cx="57689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1600" b="1"/>
              <a:t>TABLICA RAZDIOBE PROMATRANOG OBILJEŽJA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" grpId="0"/>
      <p:bldP spid="6" grpId="0"/>
      <p:bldP spid="7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/>
          <p:cNvGraphicFramePr>
            <a:graphicFrameLocks noGrp="1"/>
          </p:cNvGraphicFramePr>
          <p:nvPr/>
        </p:nvGraphicFramePr>
        <p:xfrm>
          <a:off x="744538" y="1808163"/>
          <a:ext cx="717973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4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7400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vrijednost obilježja </a:t>
                      </a:r>
                      <a:endParaRPr lang="hr-H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frekvencije</a:t>
                      </a:r>
                      <a:endParaRPr lang="hr-H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relativne</a:t>
                      </a:r>
                      <a:r>
                        <a:rPr lang="hr-HR" b="1" baseline="0" dirty="0" smtClean="0"/>
                        <a:t> frekvencije</a:t>
                      </a:r>
                      <a:endParaRPr lang="hr-H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relativne frekvencije u %</a:t>
                      </a:r>
                      <a:endParaRPr lang="hr-H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>
                          <a:solidFill>
                            <a:srgbClr val="FF0000"/>
                          </a:solidFill>
                        </a:rPr>
                        <a:t>ZBROJ: </a:t>
                      </a:r>
                      <a:endParaRPr lang="hr-H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097" name="TekstniOkvir 1"/>
          <p:cNvSpPr txBox="1">
            <a:spLocks noChangeArrowheads="1"/>
          </p:cNvSpPr>
          <p:nvPr/>
        </p:nvSpPr>
        <p:spPr bwMode="auto">
          <a:xfrm>
            <a:off x="304800" y="203200"/>
            <a:ext cx="81502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Na kraju polugodišta dobiveni su podaci o uspjehu učenika neke škole:</a:t>
            </a:r>
          </a:p>
          <a:p>
            <a:r>
              <a:rPr lang="hr-HR"/>
              <a:t>Odličnim uspjehom ocjenjeno je 135 učenika, vrlo dobrim 216 učenika, dobrim 162 učenika, dovoljnim 0 učenika i nedovoljnim 27 učenika.</a:t>
            </a:r>
          </a:p>
          <a:p>
            <a:r>
              <a:rPr lang="hr-HR"/>
              <a:t>Napravi tablicu razdiobe promatranog obilježja. </a:t>
            </a:r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3149600" y="2913063"/>
            <a:ext cx="587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135</a:t>
            </a:r>
          </a:p>
        </p:txBody>
      </p:sp>
      <p:sp>
        <p:nvSpPr>
          <p:cNvPr id="8" name="TekstniOkvir 7"/>
          <p:cNvSpPr txBox="1">
            <a:spLocks noChangeArrowheads="1"/>
          </p:cNvSpPr>
          <p:nvPr/>
        </p:nvSpPr>
        <p:spPr bwMode="auto">
          <a:xfrm>
            <a:off x="3149600" y="3551238"/>
            <a:ext cx="58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216</a:t>
            </a:r>
          </a:p>
        </p:txBody>
      </p:sp>
      <p:sp>
        <p:nvSpPr>
          <p:cNvPr id="9" name="TekstniOkvir 8"/>
          <p:cNvSpPr txBox="1">
            <a:spLocks noChangeArrowheads="1"/>
          </p:cNvSpPr>
          <p:nvPr/>
        </p:nvSpPr>
        <p:spPr bwMode="auto">
          <a:xfrm>
            <a:off x="3149600" y="4143375"/>
            <a:ext cx="587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162</a:t>
            </a:r>
          </a:p>
        </p:txBody>
      </p:sp>
      <p:sp>
        <p:nvSpPr>
          <p:cNvPr id="10" name="TekstniOkvir 9"/>
          <p:cNvSpPr txBox="1">
            <a:spLocks noChangeArrowheads="1"/>
          </p:cNvSpPr>
          <p:nvPr/>
        </p:nvSpPr>
        <p:spPr bwMode="auto">
          <a:xfrm>
            <a:off x="3160713" y="4764088"/>
            <a:ext cx="58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0</a:t>
            </a:r>
          </a:p>
        </p:txBody>
      </p:sp>
      <p:sp>
        <p:nvSpPr>
          <p:cNvPr id="11" name="TekstniOkvir 10"/>
          <p:cNvSpPr txBox="1">
            <a:spLocks noChangeArrowheads="1"/>
          </p:cNvSpPr>
          <p:nvPr/>
        </p:nvSpPr>
        <p:spPr bwMode="auto">
          <a:xfrm>
            <a:off x="3149600" y="5441950"/>
            <a:ext cx="587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27</a:t>
            </a:r>
          </a:p>
        </p:txBody>
      </p:sp>
      <p:sp>
        <p:nvSpPr>
          <p:cNvPr id="12" name="TekstniOkvir 11"/>
          <p:cNvSpPr txBox="1">
            <a:spLocks noChangeArrowheads="1"/>
          </p:cNvSpPr>
          <p:nvPr/>
        </p:nvSpPr>
        <p:spPr bwMode="auto">
          <a:xfrm>
            <a:off x="1524000" y="2901950"/>
            <a:ext cx="654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5</a:t>
            </a:r>
          </a:p>
        </p:txBody>
      </p:sp>
      <p:sp>
        <p:nvSpPr>
          <p:cNvPr id="13" name="Pravokutnik 12"/>
          <p:cNvSpPr>
            <a:spLocks noChangeArrowheads="1"/>
          </p:cNvSpPr>
          <p:nvPr/>
        </p:nvSpPr>
        <p:spPr bwMode="auto">
          <a:xfrm>
            <a:off x="1512888" y="4162425"/>
            <a:ext cx="3127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/>
              <a:t>3</a:t>
            </a:r>
          </a:p>
        </p:txBody>
      </p:sp>
      <p:sp>
        <p:nvSpPr>
          <p:cNvPr id="14" name="Pravokutnik 13"/>
          <p:cNvSpPr>
            <a:spLocks noChangeArrowheads="1"/>
          </p:cNvSpPr>
          <p:nvPr/>
        </p:nvSpPr>
        <p:spPr bwMode="auto">
          <a:xfrm>
            <a:off x="1524000" y="4803775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/>
              <a:t>2</a:t>
            </a:r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auto">
          <a:xfrm>
            <a:off x="1524000" y="545623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/>
              <a:t>1</a:t>
            </a:r>
          </a:p>
        </p:txBody>
      </p:sp>
      <p:sp>
        <p:nvSpPr>
          <p:cNvPr id="16" name="TekstniOkvir 15"/>
          <p:cNvSpPr txBox="1">
            <a:spLocks noChangeArrowheads="1"/>
          </p:cNvSpPr>
          <p:nvPr/>
        </p:nvSpPr>
        <p:spPr bwMode="auto">
          <a:xfrm>
            <a:off x="1524000" y="3565525"/>
            <a:ext cx="654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4</a:t>
            </a:r>
          </a:p>
        </p:txBody>
      </p:sp>
      <p:graphicFrame>
        <p:nvGraphicFramePr>
          <p:cNvPr id="22529" name="Object 2"/>
          <p:cNvGraphicFramePr>
            <a:graphicFrameLocks noChangeAspect="1"/>
          </p:cNvGraphicFramePr>
          <p:nvPr/>
        </p:nvGraphicFramePr>
        <p:xfrm>
          <a:off x="4729163" y="2776538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1143000" imgH="571320" progId="Equation.DSMT4">
                  <p:embed/>
                </p:oleObj>
              </mc:Choice>
              <mc:Fallback>
                <p:oleObj name="Equation" r:id="rId3" imgW="114300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163" y="2776538"/>
                        <a:ext cx="1143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0" name="Object 3"/>
          <p:cNvGraphicFramePr>
            <a:graphicFrameLocks noChangeAspect="1"/>
          </p:cNvGraphicFramePr>
          <p:nvPr/>
        </p:nvGraphicFramePr>
        <p:xfrm>
          <a:off x="4729163" y="3406775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1143000" imgH="571320" progId="Equation.DSMT4">
                  <p:embed/>
                </p:oleObj>
              </mc:Choice>
              <mc:Fallback>
                <p:oleObj name="Equation" r:id="rId5" imgW="114300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163" y="3406775"/>
                        <a:ext cx="1143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4"/>
          <p:cNvGraphicFramePr>
            <a:graphicFrameLocks noChangeAspect="1"/>
          </p:cNvGraphicFramePr>
          <p:nvPr/>
        </p:nvGraphicFramePr>
        <p:xfrm>
          <a:off x="4729163" y="4040188"/>
          <a:ext cx="101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7" imgW="1015920" imgH="571320" progId="Equation.DSMT4">
                  <p:embed/>
                </p:oleObj>
              </mc:Choice>
              <mc:Fallback>
                <p:oleObj name="Equation" r:id="rId7" imgW="101592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163" y="4040188"/>
                        <a:ext cx="1016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5"/>
          <p:cNvGraphicFramePr>
            <a:graphicFrameLocks noChangeAspect="1"/>
          </p:cNvGraphicFramePr>
          <p:nvPr/>
        </p:nvGraphicFramePr>
        <p:xfrm>
          <a:off x="4729163" y="4675188"/>
          <a:ext cx="825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9" imgW="825480" imgH="571320" progId="Equation.DSMT4">
                  <p:embed/>
                </p:oleObj>
              </mc:Choice>
              <mc:Fallback>
                <p:oleObj name="Equation" r:id="rId9" imgW="82548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163" y="4675188"/>
                        <a:ext cx="825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6"/>
          <p:cNvGraphicFramePr>
            <a:graphicFrameLocks noChangeAspect="1"/>
          </p:cNvGraphicFramePr>
          <p:nvPr/>
        </p:nvGraphicFramePr>
        <p:xfrm>
          <a:off x="4729163" y="5346700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1" imgW="1143000" imgH="571320" progId="Equation.DSMT4">
                  <p:embed/>
                </p:oleObj>
              </mc:Choice>
              <mc:Fallback>
                <p:oleObj name="Equation" r:id="rId11" imgW="11430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163" y="5346700"/>
                        <a:ext cx="1143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kstniOkvir 23"/>
          <p:cNvSpPr txBox="1">
            <a:spLocks noChangeArrowheads="1"/>
          </p:cNvSpPr>
          <p:nvPr/>
        </p:nvSpPr>
        <p:spPr bwMode="auto">
          <a:xfrm>
            <a:off x="6789738" y="2917825"/>
            <a:ext cx="58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25</a:t>
            </a:r>
          </a:p>
        </p:txBody>
      </p:sp>
      <p:sp>
        <p:nvSpPr>
          <p:cNvPr id="25" name="TekstniOkvir 24"/>
          <p:cNvSpPr txBox="1">
            <a:spLocks noChangeArrowheads="1"/>
          </p:cNvSpPr>
          <p:nvPr/>
        </p:nvSpPr>
        <p:spPr bwMode="auto">
          <a:xfrm>
            <a:off x="6789738" y="3557588"/>
            <a:ext cx="58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40</a:t>
            </a:r>
          </a:p>
        </p:txBody>
      </p:sp>
      <p:sp>
        <p:nvSpPr>
          <p:cNvPr id="26" name="TekstniOkvir 25"/>
          <p:cNvSpPr txBox="1">
            <a:spLocks noChangeArrowheads="1"/>
          </p:cNvSpPr>
          <p:nvPr/>
        </p:nvSpPr>
        <p:spPr bwMode="auto">
          <a:xfrm>
            <a:off x="6789738" y="4148138"/>
            <a:ext cx="58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30</a:t>
            </a:r>
          </a:p>
        </p:txBody>
      </p:sp>
      <p:sp>
        <p:nvSpPr>
          <p:cNvPr id="27" name="TekstniOkvir 26"/>
          <p:cNvSpPr txBox="1">
            <a:spLocks noChangeArrowheads="1"/>
          </p:cNvSpPr>
          <p:nvPr/>
        </p:nvSpPr>
        <p:spPr bwMode="auto">
          <a:xfrm>
            <a:off x="6789738" y="4768850"/>
            <a:ext cx="58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0</a:t>
            </a:r>
          </a:p>
        </p:txBody>
      </p:sp>
      <p:sp>
        <p:nvSpPr>
          <p:cNvPr id="28" name="TekstniOkvir 27"/>
          <p:cNvSpPr txBox="1">
            <a:spLocks noChangeArrowheads="1"/>
          </p:cNvSpPr>
          <p:nvPr/>
        </p:nvSpPr>
        <p:spPr bwMode="auto">
          <a:xfrm>
            <a:off x="6789738" y="5446713"/>
            <a:ext cx="58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5</a:t>
            </a:r>
          </a:p>
        </p:txBody>
      </p:sp>
      <p:sp>
        <p:nvSpPr>
          <p:cNvPr id="33" name="TekstniOkvir 32"/>
          <p:cNvSpPr txBox="1">
            <a:spLocks noChangeArrowheads="1"/>
          </p:cNvSpPr>
          <p:nvPr/>
        </p:nvSpPr>
        <p:spPr bwMode="auto">
          <a:xfrm>
            <a:off x="3155950" y="6067425"/>
            <a:ext cx="5857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>
                <a:solidFill>
                  <a:srgbClr val="FF0000"/>
                </a:solidFill>
              </a:rPr>
              <a:t>540</a:t>
            </a:r>
          </a:p>
        </p:txBody>
      </p:sp>
      <p:sp>
        <p:nvSpPr>
          <p:cNvPr id="35" name="TekstniOkvir 34"/>
          <p:cNvSpPr txBox="1">
            <a:spLocks noChangeArrowheads="1"/>
          </p:cNvSpPr>
          <p:nvPr/>
        </p:nvSpPr>
        <p:spPr bwMode="auto">
          <a:xfrm>
            <a:off x="6750050" y="6067425"/>
            <a:ext cx="58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36" name="TekstniOkvir 35"/>
          <p:cNvSpPr txBox="1">
            <a:spLocks noChangeArrowheads="1"/>
          </p:cNvSpPr>
          <p:nvPr/>
        </p:nvSpPr>
        <p:spPr bwMode="auto">
          <a:xfrm>
            <a:off x="5029200" y="6067425"/>
            <a:ext cx="58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4" grpId="0"/>
      <p:bldP spid="25" grpId="0"/>
      <p:bldP spid="26" grpId="0"/>
      <p:bldP spid="27" grpId="0"/>
      <p:bldP spid="28" grpId="0"/>
      <p:bldP spid="33" grpId="0"/>
      <p:bldP spid="35" grpId="0"/>
      <p:bldP spid="36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7</Template>
  <TotalTime>316</TotalTime>
  <Words>161</Words>
  <Application>Microsoft Office PowerPoint</Application>
  <PresentationFormat>Prikaz na zaslonu (4:3)</PresentationFormat>
  <Paragraphs>56</Paragraphs>
  <Slides>3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8" baseType="lpstr">
      <vt:lpstr>Arial</vt:lpstr>
      <vt:lpstr>Myriad Pro</vt:lpstr>
      <vt:lpstr>Math 7</vt:lpstr>
      <vt:lpstr>Theme 5</vt:lpstr>
      <vt:lpstr>Equation</vt:lpstr>
      <vt:lpstr>1.8. DIJAGRAM RELATIVNIH FREKVENCIJA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Postotak i analiza podataka</dc:title>
  <dc:creator>sk-gkrivokapic</dc:creator>
  <cp:lastModifiedBy>Zeljka</cp:lastModifiedBy>
  <cp:revision>5</cp:revision>
  <dcterms:created xsi:type="dcterms:W3CDTF">2014-07-28T11:31:40Z</dcterms:created>
  <dcterms:modified xsi:type="dcterms:W3CDTF">2021-01-10T15:42:16Z</dcterms:modified>
</cp:coreProperties>
</file>